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  <p:sldMasterId id="2147483653" r:id="rId5"/>
  </p:sldMasterIdLst>
  <p:notesMasterIdLst>
    <p:notesMasterId r:id="rId24"/>
  </p:notesMasterIdLst>
  <p:sldIdLst>
    <p:sldId id="299" r:id="rId6"/>
    <p:sldId id="282" r:id="rId7"/>
    <p:sldId id="286" r:id="rId8"/>
    <p:sldId id="300" r:id="rId9"/>
    <p:sldId id="287" r:id="rId10"/>
    <p:sldId id="261" r:id="rId11"/>
    <p:sldId id="288" r:id="rId12"/>
    <p:sldId id="289" r:id="rId13"/>
    <p:sldId id="298" r:id="rId14"/>
    <p:sldId id="302" r:id="rId15"/>
    <p:sldId id="290" r:id="rId16"/>
    <p:sldId id="291" r:id="rId17"/>
    <p:sldId id="295" r:id="rId18"/>
    <p:sldId id="303" r:id="rId19"/>
    <p:sldId id="292" r:id="rId20"/>
    <p:sldId id="293" r:id="rId21"/>
    <p:sldId id="301" r:id="rId22"/>
    <p:sldId id="275" r:id="rId23"/>
  </p:sldIdLst>
  <p:sldSz cx="12192000" cy="6858000"/>
  <p:notesSz cx="6858000" cy="9144000"/>
  <p:embeddedFontLst>
    <p:embeddedFont>
      <p:font typeface="Dela Gothic One" panose="020B0604020202020204" charset="-128"/>
      <p:regular r:id="rId25"/>
    </p:embeddedFont>
    <p:embeddedFont>
      <p:font typeface="Amasis MT Pro Black" panose="02040A04050005020304" pitchFamily="18" charset="0"/>
      <p:bold r:id="rId26"/>
      <p:boldItalic r:id="rId27"/>
    </p:embeddedFont>
    <p:embeddedFont>
      <p:font typeface="DM Sans" pitchFamily="2" charset="0"/>
      <p:regular r:id="rId28"/>
      <p:bold r:id="rId29"/>
      <p:italic r:id="rId30"/>
      <p:boldItalic r:id="rId31"/>
    </p:embeddedFont>
    <p:embeddedFont>
      <p:font typeface="Montserrat" panose="00000500000000000000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9" roundtripDataSignature="AMtx7mh9D1THSgigsk2cTPOOmKb+uabKq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061" autoAdjust="0"/>
  </p:normalViewPr>
  <p:slideViewPr>
    <p:cSldViewPr snapToGrid="0">
      <p:cViewPr varScale="1">
        <p:scale>
          <a:sx n="70" d="100"/>
          <a:sy n="70" d="100"/>
        </p:scale>
        <p:origin x="71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2.fntdata"/><Relationship Id="rId21" Type="http://schemas.openxmlformats.org/officeDocument/2006/relationships/slide" Target="slides/slide16.xml"/><Relationship Id="rId34" Type="http://schemas.openxmlformats.org/officeDocument/2006/relationships/font" Target="fonts/font10.fntdata"/><Relationship Id="rId63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59" Type="http://customschemas.google.com/relationships/presentationmetadata" Target="metadata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5.fntdata"/><Relationship Id="rId62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font" Target="fonts/font4.fntdata"/><Relationship Id="rId61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7.fntdata"/><Relationship Id="rId6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7" name="Google Shape;27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393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0954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5" r:id="rId2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5" r:id="rId2"/>
    <p:sldLayoutId id="2147483661" r:id="rId3"/>
    <p:sldLayoutId id="2147483662" r:id="rId4"/>
    <p:sldLayoutId id="2147483663" r:id="rId5"/>
    <p:sldLayoutId id="2147483664" r:id="rId6"/>
    <p:sldLayoutId id="2147483656" r:id="rId7"/>
    <p:sldLayoutId id="2147483657" r:id="rId8"/>
    <p:sldLayoutId id="2147483658" r:id="rId9"/>
    <p:sldLayoutId id="2147483659" r:id="rId10"/>
    <p:sldLayoutId id="2147483654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png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horturl.at/bYJFM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slideegg.com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7.png"/><Relationship Id="rId7" Type="http://schemas.openxmlformats.org/officeDocument/2006/relationships/hyperlink" Target="https://finance.yahoo.com/quote/KO/history/?ncid=100001727&amp;guccounter=1&amp;guce_referrer=aHR0cHM6Ly9sb2dpbi55YWhvby5jb20v&amp;guce_referrer_sig=AQAAAHsh4ujdIswncv9g-vKTHVTx_Zy2bKRIj3YbwR2A5ReBBzkV4mC6IufZLoEcoMrbLfnhr2oIHHF32NGHI_iWwocdlwKj0iylQkDuY5CmBxR1BuQGqqJGx4A2XqXWsx7KMbLegAG6JrEVM9kPFvPK377wUUtOz5viLtD9_MGvjGRb&amp;frequency=1mo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4;p1">
            <a:extLst>
              <a:ext uri="{FF2B5EF4-FFF2-40B4-BE49-F238E27FC236}">
                <a16:creationId xmlns:a16="http://schemas.microsoft.com/office/drawing/2014/main" id="{708242DF-AEB2-49E0-EDDB-B2BCDABD06A8}"/>
              </a:ext>
            </a:extLst>
          </p:cNvPr>
          <p:cNvGrpSpPr/>
          <p:nvPr/>
        </p:nvGrpSpPr>
        <p:grpSpPr>
          <a:xfrm>
            <a:off x="13029" y="45720"/>
            <a:ext cx="12405610" cy="6858000"/>
            <a:chOff x="15240" y="45720"/>
            <a:chExt cx="12405610" cy="6858000"/>
          </a:xfrm>
        </p:grpSpPr>
        <p:grpSp>
          <p:nvGrpSpPr>
            <p:cNvPr id="3" name="Google Shape;35;p1">
              <a:extLst>
                <a:ext uri="{FF2B5EF4-FFF2-40B4-BE49-F238E27FC236}">
                  <a16:creationId xmlns:a16="http://schemas.microsoft.com/office/drawing/2014/main" id="{6E5054C9-9F53-6400-F9EA-B81539039831}"/>
                </a:ext>
              </a:extLst>
            </p:cNvPr>
            <p:cNvGrpSpPr/>
            <p:nvPr/>
          </p:nvGrpSpPr>
          <p:grpSpPr>
            <a:xfrm>
              <a:off x="15240" y="45720"/>
              <a:ext cx="12192000" cy="6858000"/>
              <a:chOff x="15240" y="45720"/>
              <a:chExt cx="12192000" cy="6858000"/>
            </a:xfrm>
          </p:grpSpPr>
          <p:pic>
            <p:nvPicPr>
              <p:cNvPr id="5" name="Google Shape;36;p1">
                <a:extLst>
                  <a:ext uri="{FF2B5EF4-FFF2-40B4-BE49-F238E27FC236}">
                    <a16:creationId xmlns:a16="http://schemas.microsoft.com/office/drawing/2014/main" id="{379B6F41-433C-4269-2094-E04890779A20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15240" y="45720"/>
                <a:ext cx="12192000" cy="6858000"/>
              </a:xfrm>
              <a:custGeom>
                <a:avLst/>
                <a:gdLst/>
                <a:ahLst/>
                <a:cxnLst/>
                <a:rect l="l" t="t" r="r" b="b"/>
                <a:pathLst>
                  <a:path w="12980571" h="8598857" extrusionOk="0">
                    <a:moveTo>
                      <a:pt x="0" y="0"/>
                    </a:moveTo>
                    <a:lnTo>
                      <a:pt x="12980571" y="0"/>
                    </a:lnTo>
                    <a:lnTo>
                      <a:pt x="12980571" y="8598857"/>
                    </a:lnTo>
                    <a:lnTo>
                      <a:pt x="0" y="8598857"/>
                    </a:lnTo>
                    <a:close/>
                  </a:path>
                </a:pathLst>
              </a:custGeom>
              <a:noFill/>
              <a:ln>
                <a:noFill/>
              </a:ln>
            </p:spPr>
          </p:pic>
          <p:sp>
            <p:nvSpPr>
              <p:cNvPr id="6" name="Google Shape;37;p1">
                <a:extLst>
                  <a:ext uri="{FF2B5EF4-FFF2-40B4-BE49-F238E27FC236}">
                    <a16:creationId xmlns:a16="http://schemas.microsoft.com/office/drawing/2014/main" id="{00D175A8-2A4E-DA94-66A4-D6B59EA9760F}"/>
                  </a:ext>
                </a:extLst>
              </p:cNvPr>
              <p:cNvSpPr/>
              <p:nvPr/>
            </p:nvSpPr>
            <p:spPr>
              <a:xfrm>
                <a:off x="370285" y="298715"/>
                <a:ext cx="11454857" cy="6260571"/>
              </a:xfrm>
              <a:custGeom>
                <a:avLst/>
                <a:gdLst/>
                <a:ahLst/>
                <a:cxnLst/>
                <a:rect l="l" t="t" r="r" b="b"/>
                <a:pathLst>
                  <a:path w="11454857" h="6260571" extrusionOk="0">
                    <a:moveTo>
                      <a:pt x="0" y="0"/>
                    </a:moveTo>
                    <a:lnTo>
                      <a:pt x="11454857" y="0"/>
                    </a:lnTo>
                    <a:lnTo>
                      <a:pt x="11454857" y="6260572"/>
                    </a:lnTo>
                    <a:lnTo>
                      <a:pt x="0" y="6260572"/>
                    </a:lnTo>
                    <a:close/>
                  </a:path>
                </a:pathLst>
              </a:custGeom>
              <a:noFill/>
              <a:ln w="240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" name="Google Shape;41;p1">
                <a:extLst>
                  <a:ext uri="{FF2B5EF4-FFF2-40B4-BE49-F238E27FC236}">
                    <a16:creationId xmlns:a16="http://schemas.microsoft.com/office/drawing/2014/main" id="{AC89F9F6-AD31-5790-4958-2A9CDE09AFDF}"/>
                  </a:ext>
                </a:extLst>
              </p:cNvPr>
              <p:cNvSpPr txBox="1"/>
              <p:nvPr/>
            </p:nvSpPr>
            <p:spPr>
              <a:xfrm>
                <a:off x="864718" y="1031949"/>
                <a:ext cx="6149955" cy="25852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5400" b="1" i="0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lt"/>
                    <a:ea typeface="Montserrat"/>
                    <a:cs typeface="Aharoni"/>
                    <a:sym typeface="Montserrat"/>
                  </a:rPr>
                  <a:t>COCA-COLA</a:t>
                </a: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5400" b="1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lt"/>
                    <a:ea typeface="Montserrat"/>
                    <a:cs typeface="Aharoni"/>
                    <a:sym typeface="Montserrat"/>
                  </a:rPr>
                  <a:t>STOCK</a:t>
                </a: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5400" b="1" u="sng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lt"/>
                    <a:ea typeface="Montserrat"/>
                    <a:cs typeface="Aharoni"/>
                    <a:sym typeface="Montserrat"/>
                  </a:rPr>
                  <a:t>PREDICTION</a:t>
                </a:r>
                <a:endParaRPr lang="en-US" sz="5400" b="1" u="sng" dirty="0">
                  <a:solidFill>
                    <a:schemeClr val="bg1"/>
                  </a:solidFill>
                  <a:latin typeface="+mj-lt"/>
                  <a:ea typeface="Montserrat"/>
                  <a:cs typeface="Aharoni"/>
                </a:endParaRPr>
              </a:p>
            </p:txBody>
          </p:sp>
        </p:grpSp>
        <p:pic>
          <p:nvPicPr>
            <p:cNvPr id="4" name="Google Shape;45;p1">
              <a:extLst>
                <a:ext uri="{FF2B5EF4-FFF2-40B4-BE49-F238E27FC236}">
                  <a16:creationId xmlns:a16="http://schemas.microsoft.com/office/drawing/2014/main" id="{509F6DB7-772E-CA72-8D8E-EEA5AB113C17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820052" y="1453360"/>
              <a:ext cx="2600798" cy="540930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" name="Google Shape;45;p1" descr="A bottle of soda with bubbles&#10;&#10;Description automatically generated">
            <a:extLst>
              <a:ext uri="{FF2B5EF4-FFF2-40B4-BE49-F238E27FC236}">
                <a16:creationId xmlns:a16="http://schemas.microsoft.com/office/drawing/2014/main" id="{1188AC72-B68B-DE7D-F14F-E70C7EA25B2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70013" y="2484653"/>
            <a:ext cx="1982572" cy="42159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45;p1" descr="A bottle of soda with bubbles&#10;&#10;Description automatically generated">
            <a:extLst>
              <a:ext uri="{FF2B5EF4-FFF2-40B4-BE49-F238E27FC236}">
                <a16:creationId xmlns:a16="http://schemas.microsoft.com/office/drawing/2014/main" id="{DFB59AA1-F061-EA34-4232-D1FA0FD80BC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26072" y="3587126"/>
            <a:ext cx="1594383" cy="29076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Picture 19" descr="Stock Market Chart PNGs for Free Download">
            <a:extLst>
              <a:ext uri="{FF2B5EF4-FFF2-40B4-BE49-F238E27FC236}">
                <a16:creationId xmlns:a16="http://schemas.microsoft.com/office/drawing/2014/main" id="{CAD51288-8AC4-FCFB-FC83-DC60912FAE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640000">
            <a:off x="7127739" y="1154061"/>
            <a:ext cx="4262083" cy="1371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1B4F892-EC69-D45A-DDF8-7410C0CB1FF7}"/>
              </a:ext>
            </a:extLst>
          </p:cNvPr>
          <p:cNvSpPr txBox="1"/>
          <p:nvPr/>
        </p:nvSpPr>
        <p:spPr>
          <a:xfrm>
            <a:off x="760996" y="4829469"/>
            <a:ext cx="4473169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Sakshi Sanjay Dudhal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Kaustubh Arun </a:t>
            </a:r>
            <a:r>
              <a:rPr lang="en-US" sz="2400" b="1" dirty="0" err="1">
                <a:solidFill>
                  <a:schemeClr val="bg1"/>
                </a:solidFill>
              </a:rPr>
              <a:t>Pasalkar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Adhoksh Milind Sonawane</a:t>
            </a:r>
          </a:p>
        </p:txBody>
      </p:sp>
    </p:spTree>
    <p:extLst>
      <p:ext uri="{BB962C8B-B14F-4D97-AF65-F5344CB8AC3E}">
        <p14:creationId xmlns:p14="http://schemas.microsoft.com/office/powerpoint/2010/main" val="31677510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DDB97A73-0FC5-4DBA-6316-4F5FBAB86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2921" y="6249752"/>
            <a:ext cx="1599079" cy="5238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446B2D-4EB9-4D1F-E517-BAD2D2F396AF}"/>
              </a:ext>
            </a:extLst>
          </p:cNvPr>
          <p:cNvSpPr txBox="1"/>
          <p:nvPr/>
        </p:nvSpPr>
        <p:spPr>
          <a:xfrm>
            <a:off x="600470" y="693185"/>
            <a:ext cx="6097656" cy="6494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4666"/>
              </a:lnSpc>
              <a:buNone/>
            </a:pPr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Selection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D085E9E-EE52-F3A7-6143-3B44308570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061" y="1739090"/>
            <a:ext cx="4634375" cy="2871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BE3AF9-A1B7-006D-729B-CC5197EEC9C6}"/>
              </a:ext>
            </a:extLst>
          </p:cNvPr>
          <p:cNvSpPr txBox="1"/>
          <p:nvPr/>
        </p:nvSpPr>
        <p:spPr>
          <a:xfrm>
            <a:off x="820274" y="4815951"/>
            <a:ext cx="15486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DM Sans"/>
                <a:ea typeface="DM Sans" pitchFamily="34" charset="-122"/>
                <a:cs typeface="DM Sans" pitchFamily="34" charset="-120"/>
              </a:rPr>
              <a:t>ARIMA(0,1,1)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2AE083-1663-3BCF-2547-D25B11EE4BA1}"/>
              </a:ext>
            </a:extLst>
          </p:cNvPr>
          <p:cNvSpPr txBox="1"/>
          <p:nvPr/>
        </p:nvSpPr>
        <p:spPr>
          <a:xfrm>
            <a:off x="4307740" y="4722462"/>
            <a:ext cx="1398524" cy="362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25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ARIMA(1,1,8)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E19812-6F50-5267-2844-304C24EC0C45}"/>
              </a:ext>
            </a:extLst>
          </p:cNvPr>
          <p:cNvSpPr txBox="1"/>
          <p:nvPr/>
        </p:nvSpPr>
        <p:spPr>
          <a:xfrm>
            <a:off x="2368923" y="4722462"/>
            <a:ext cx="1548649" cy="364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25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DM Sans"/>
                <a:ea typeface="DM Sans" pitchFamily="34" charset="-122"/>
                <a:cs typeface="DM Sans" pitchFamily="34" charset="-120"/>
              </a:rPr>
              <a:t>ARIMA(5,1,5)</a:t>
            </a:r>
            <a:endParaRPr lang="en-US" sz="1400" dirty="0">
              <a:solidFill>
                <a:schemeClr val="bg1"/>
              </a:solidFill>
              <a:latin typeface="DM Sa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9E5266-330D-CA94-78EE-21926A606765}"/>
              </a:ext>
            </a:extLst>
          </p:cNvPr>
          <p:cNvSpPr txBox="1"/>
          <p:nvPr/>
        </p:nvSpPr>
        <p:spPr>
          <a:xfrm>
            <a:off x="2416140" y="5211643"/>
            <a:ext cx="6580248" cy="60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4666"/>
              </a:lnSpc>
              <a:buNone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 models based on EACF graph and ACF PACF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3EC283-7ED8-7CF4-491D-B9825921F392}"/>
              </a:ext>
            </a:extLst>
          </p:cNvPr>
          <p:cNvSpPr txBox="1"/>
          <p:nvPr/>
        </p:nvSpPr>
        <p:spPr>
          <a:xfrm>
            <a:off x="7281334" y="3694069"/>
            <a:ext cx="18626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DM Sans"/>
              </a:rPr>
              <a:t>Box Plot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841667A-3CA6-0130-D4D8-136C6BA4E5D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1597" b="2793"/>
          <a:stretch/>
        </p:blipFill>
        <p:spPr>
          <a:xfrm>
            <a:off x="6556370" y="1677445"/>
            <a:ext cx="4634375" cy="2976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1461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03924" y="1266627"/>
            <a:ext cx="6356152" cy="11878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666"/>
              </a:lnSpc>
              <a:buNone/>
            </a:pPr>
            <a:r>
              <a:rPr lang="en-US" sz="3708" b="1" dirty="0">
                <a:solidFill>
                  <a:srgbClr val="FAEBEB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ARIMA Model Selection</a:t>
            </a:r>
            <a:endParaRPr lang="en-US" sz="3708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5203924" y="2725242"/>
            <a:ext cx="6356152" cy="2085182"/>
          </a:xfrm>
          <a:prstGeom prst="roundRect">
            <a:avLst>
              <a:gd name="adj" fmla="val 363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5210274" y="2731592"/>
            <a:ext cx="6342757" cy="51812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5391646" y="2846189"/>
            <a:ext cx="1749822" cy="288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50"/>
              </a:lnSpc>
              <a:buNone/>
            </a:pPr>
            <a:r>
              <a:rPr lang="en-US" sz="2000" b="1" dirty="0">
                <a:solidFill>
                  <a:srgbClr val="FFE5E5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Model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508776" y="2846189"/>
            <a:ext cx="1746647" cy="288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50"/>
              </a:lnSpc>
              <a:buNone/>
            </a:pPr>
            <a:r>
              <a:rPr lang="en-US" sz="2000" b="1" dirty="0">
                <a:solidFill>
                  <a:srgbClr val="FFE5E5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AIC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9622731" y="2846189"/>
            <a:ext cx="1749822" cy="288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50"/>
              </a:lnSpc>
              <a:buNone/>
            </a:pPr>
            <a:r>
              <a:rPr lang="en-US" sz="20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BIC</a:t>
            </a:r>
            <a:endParaRPr lang="en-US" sz="2000" b="1" dirty="0"/>
          </a:p>
        </p:txBody>
      </p:sp>
      <p:sp>
        <p:nvSpPr>
          <p:cNvPr id="9" name="Shape 6"/>
          <p:cNvSpPr/>
          <p:nvPr/>
        </p:nvSpPr>
        <p:spPr>
          <a:xfrm>
            <a:off x="5210274" y="3249712"/>
            <a:ext cx="6342757" cy="51812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5391646" y="3364309"/>
            <a:ext cx="1749822" cy="288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5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ARIMA(0,1,1)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508776" y="3364309"/>
            <a:ext cx="1746647" cy="288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5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-671.07</a:t>
            </a:r>
            <a:endParaRPr lang="en-US" sz="2000" dirty="0">
              <a:latin typeface="Arial" panose="020B0604020202020204" pitchFamily="34" charset="0"/>
              <a:ea typeface="Calibri"/>
              <a:cs typeface="Arial" panose="020B06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622731" y="3364309"/>
            <a:ext cx="1749822" cy="288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5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-661.93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5210274" y="3767832"/>
            <a:ext cx="6342757" cy="51812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5391646" y="3882430"/>
            <a:ext cx="1749822" cy="288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5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ARIMA(1,1,8)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508776" y="3882430"/>
            <a:ext cx="1746647" cy="288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5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-</a:t>
            </a:r>
            <a:r>
              <a:rPr lang="en-US" sz="2000" dirty="0">
                <a:solidFill>
                  <a:srgbClr val="FFE5E5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672.17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9622731" y="3882430"/>
            <a:ext cx="1749822" cy="288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5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M Sans"/>
                <a:ea typeface="DM Sans" pitchFamily="34" charset="-122"/>
                <a:cs typeface="DM Sans" pitchFamily="34" charset="-120"/>
              </a:rPr>
              <a:t>-</a:t>
            </a:r>
            <a:r>
              <a:rPr lang="en-US" sz="2000" dirty="0">
                <a:solidFill>
                  <a:srgbClr val="FFE5E5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634.48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5210274" y="4285953"/>
            <a:ext cx="6342757" cy="51812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5391646" y="4400550"/>
            <a:ext cx="1749822" cy="288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50"/>
              </a:lnSpc>
              <a:buNone/>
            </a:pP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ARIMA(5,1,5)</a:t>
            </a:r>
            <a:endParaRPr lang="en-US" sz="20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508776" y="4400550"/>
            <a:ext cx="1746647" cy="288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50"/>
              </a:lnSpc>
              <a:buNone/>
            </a:pPr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-673.67</a:t>
            </a:r>
            <a:endParaRPr lang="en-US" sz="2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9622731" y="4400550"/>
            <a:ext cx="1749822" cy="288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50"/>
              </a:lnSpc>
              <a:buNone/>
            </a:pPr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-638.42</a:t>
            </a:r>
            <a:endParaRPr lang="en-US" sz="2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5203924" y="5013523"/>
            <a:ext cx="6356152" cy="577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5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ARIMA(5,1,5) outperforms others with the lowest AIC and BIC values, indicating the best fit for our data.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3" name="Picture 22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1409917F-6FFC-F34C-16BD-C93345139C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91240" y="6170239"/>
            <a:ext cx="1599079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6047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33492" y="1199547"/>
            <a:ext cx="5191026" cy="593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666"/>
              </a:lnSpc>
              <a:buNone/>
            </a:pPr>
            <a:r>
              <a:rPr lang="en-US" sz="3708" b="1" dirty="0">
                <a:solidFill>
                  <a:srgbClr val="FAEBEB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Model Diagnostics</a:t>
            </a:r>
            <a:endParaRPr lang="en-US" sz="3708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533492" y="2578943"/>
            <a:ext cx="3087886" cy="1645543"/>
          </a:xfrm>
          <a:prstGeom prst="roundRect">
            <a:avLst>
              <a:gd name="adj" fmla="val 460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764233" y="2749749"/>
            <a:ext cx="2484636" cy="29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333"/>
              </a:lnSpc>
              <a:buNone/>
            </a:pPr>
            <a:r>
              <a:rPr lang="en-US" sz="1833" dirty="0">
                <a:solidFill>
                  <a:srgbClr val="FFE5E5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Residual Analysis</a:t>
            </a:r>
            <a:endParaRPr lang="en-US" sz="183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57253" y="3127176"/>
            <a:ext cx="2714228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50"/>
              </a:lnSpc>
              <a:buNone/>
            </a:pPr>
            <a:r>
              <a:rPr lang="en-US" sz="1417" dirty="0">
                <a:solidFill>
                  <a:srgbClr val="FFE5E5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Residual plots show no significant patterns, indicating a good model fit.</a:t>
            </a:r>
            <a:endParaRPr lang="en-US" sz="141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3881552" y="2536206"/>
            <a:ext cx="3087886" cy="1645543"/>
          </a:xfrm>
          <a:prstGeom prst="roundRect">
            <a:avLst>
              <a:gd name="adj" fmla="val 460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4087119" y="2722911"/>
            <a:ext cx="2375594" cy="29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333"/>
              </a:lnSpc>
              <a:buNone/>
            </a:pPr>
            <a:r>
              <a:rPr lang="en-US" sz="1833" dirty="0">
                <a:solidFill>
                  <a:srgbClr val="FFE5E5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Box-</a:t>
            </a:r>
            <a:r>
              <a:rPr lang="en-US" sz="1833" dirty="0" err="1">
                <a:solidFill>
                  <a:srgbClr val="FFE5E5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Ljung</a:t>
            </a:r>
            <a:r>
              <a:rPr lang="en-US" sz="1833" dirty="0">
                <a:solidFill>
                  <a:srgbClr val="FFE5E5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 Test</a:t>
            </a:r>
            <a:endParaRPr lang="en-US" sz="183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069132" y="3112931"/>
            <a:ext cx="2714228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50"/>
              </a:lnSpc>
              <a:buNone/>
            </a:pPr>
            <a:r>
              <a:rPr lang="en-US" sz="1417" dirty="0">
                <a:solidFill>
                  <a:srgbClr val="FFE5E5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p-value &gt; 0.05, suggesting no significant autocorrelation in residuals.</a:t>
            </a:r>
            <a:endParaRPr lang="en-US" sz="141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533492" y="4575770"/>
            <a:ext cx="6436697" cy="1067693"/>
          </a:xfrm>
          <a:prstGeom prst="roundRect">
            <a:avLst>
              <a:gd name="adj" fmla="val 710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818754" y="4710360"/>
            <a:ext cx="2375594" cy="29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333"/>
              </a:lnSpc>
              <a:buNone/>
            </a:pPr>
            <a:r>
              <a:rPr lang="en-US" sz="1833" dirty="0">
                <a:solidFill>
                  <a:srgbClr val="FFE5E5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White Noise</a:t>
            </a:r>
            <a:endParaRPr lang="en-US" sz="183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800866" y="5007223"/>
            <a:ext cx="5982494" cy="288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50"/>
              </a:lnSpc>
              <a:buNone/>
            </a:pPr>
            <a:r>
              <a:rPr lang="en-US" sz="1417" dirty="0">
                <a:solidFill>
                  <a:srgbClr val="FFE5E5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Residuals exhibit characteristics of white noise, validating the model.</a:t>
            </a:r>
            <a:endParaRPr lang="en-US" sz="141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AutoShape 2">
            <a:extLst>
              <a:ext uri="{FF2B5EF4-FFF2-40B4-BE49-F238E27FC236}">
                <a16:creationId xmlns:a16="http://schemas.microsoft.com/office/drawing/2014/main" id="{B30774F1-DB7C-1563-6292-D00FAA6FDEA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68E44C4-420F-314F-8D5F-7567E43F05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9509" y="1633133"/>
            <a:ext cx="4585678" cy="277328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505F21B-E0B4-1712-76A4-6F7D6464A8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9510" y="4601077"/>
            <a:ext cx="4585677" cy="1017077"/>
          </a:xfrm>
          <a:prstGeom prst="rect">
            <a:avLst/>
          </a:prstGeom>
        </p:spPr>
      </p:pic>
      <p:pic>
        <p:nvPicPr>
          <p:cNvPr id="14" name="Picture 13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87B27C45-2BCE-3938-B376-292A499778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91240" y="6170239"/>
            <a:ext cx="1599079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4339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1A7A906-85A3-22BC-790E-D94DB7CE208F}"/>
              </a:ext>
            </a:extLst>
          </p:cNvPr>
          <p:cNvSpPr txBox="1"/>
          <p:nvPr/>
        </p:nvSpPr>
        <p:spPr>
          <a:xfrm>
            <a:off x="2353454" y="329784"/>
            <a:ext cx="90540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12-Month Stock Price Forecast</a:t>
            </a:r>
          </a:p>
          <a:p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7" name="Picture 6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3881EE8D-6EC3-FA08-8E1C-20E00F4D0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1240" y="6170239"/>
            <a:ext cx="1599079" cy="523875"/>
          </a:xfrm>
          <a:prstGeom prst="rect">
            <a:avLst/>
          </a:prstGeom>
        </p:spPr>
      </p:pic>
      <p:pic>
        <p:nvPicPr>
          <p:cNvPr id="14" name="Picture 13" descr="A graph showing the price of a stock price&#10;&#10;Description automatically generated">
            <a:extLst>
              <a:ext uri="{FF2B5EF4-FFF2-40B4-BE49-F238E27FC236}">
                <a16:creationId xmlns:a16="http://schemas.microsoft.com/office/drawing/2014/main" id="{92094809-6EDD-5B49-74C7-F7AF677C5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991" y="1079450"/>
            <a:ext cx="10520149" cy="5404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3767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7D06107F-E172-CBE2-9054-D8AF134E0D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1240" y="6170239"/>
            <a:ext cx="1599079" cy="5238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AFD7BC-A88F-081E-C938-2405A6125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273" y="1202343"/>
            <a:ext cx="10312916" cy="53014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DC6231A-C2A0-AABF-96B0-BA63D69EB519}"/>
              </a:ext>
            </a:extLst>
          </p:cNvPr>
          <p:cNvSpPr txBox="1"/>
          <p:nvPr/>
        </p:nvSpPr>
        <p:spPr>
          <a:xfrm>
            <a:off x="917811" y="346484"/>
            <a:ext cx="747556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Why our forecasting is correct?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91422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1925" y="773906"/>
            <a:ext cx="8828981" cy="593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666"/>
              </a:lnSpc>
            </a:pPr>
            <a:r>
              <a:rPr lang="en-US" sz="3700" b="1" dirty="0">
                <a:solidFill>
                  <a:srgbClr val="FAEBEB"/>
                </a:solidFill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Why Do We Need This Forecasting?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7737" y="1728887"/>
            <a:ext cx="1352352" cy="105499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297436" y="2206922"/>
            <a:ext cx="132755" cy="361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833"/>
              </a:lnSpc>
              <a:buNone/>
            </a:pPr>
            <a:r>
              <a:rPr lang="en-US" sz="175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1750"/>
          </a:p>
        </p:txBody>
      </p:sp>
      <p:sp>
        <p:nvSpPr>
          <p:cNvPr id="5" name="Text 2"/>
          <p:cNvSpPr/>
          <p:nvPr/>
        </p:nvSpPr>
        <p:spPr>
          <a:xfrm>
            <a:off x="4230802" y="1896451"/>
            <a:ext cx="3319860" cy="309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333"/>
              </a:lnSpc>
            </a:pPr>
            <a:r>
              <a:rPr lang="en-US" sz="2000" b="1" dirty="0">
                <a:solidFill>
                  <a:srgbClr val="FFE5E5"/>
                </a:solidFill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Informed Investment Decisions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4323890" y="2262815"/>
            <a:ext cx="6471181" cy="314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250"/>
              </a:lnSpc>
            </a:pPr>
            <a:r>
              <a:rPr lang="en-US" sz="1800" dirty="0">
                <a:solidFill>
                  <a:srgbClr val="FFE5E5"/>
                </a:solidFill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Helps investors decide when to buy, sell, or hold Coca-Cola stock.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4085133" y="2793703"/>
            <a:ext cx="7429897" cy="12700"/>
          </a:xfrm>
          <a:prstGeom prst="roundRect">
            <a:avLst>
              <a:gd name="adj" fmla="val 597101"/>
            </a:avLst>
          </a:prstGeom>
          <a:solidFill>
            <a:srgbClr val="8D2424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1561" y="2828925"/>
            <a:ext cx="2704703" cy="105499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269655" y="3175794"/>
            <a:ext cx="188417" cy="361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833"/>
              </a:lnSpc>
              <a:buNone/>
            </a:pPr>
            <a:r>
              <a:rPr lang="en-US" sz="175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1750"/>
          </a:p>
        </p:txBody>
      </p:sp>
      <p:sp>
        <p:nvSpPr>
          <p:cNvPr id="10" name="Text 6"/>
          <p:cNvSpPr/>
          <p:nvPr/>
        </p:nvSpPr>
        <p:spPr>
          <a:xfrm>
            <a:off x="4872961" y="3008231"/>
            <a:ext cx="2522339" cy="29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333"/>
              </a:lnSpc>
            </a:pPr>
            <a:r>
              <a:rPr lang="en-US" sz="2000" b="1" dirty="0">
                <a:solidFill>
                  <a:srgbClr val="FFE5E5"/>
                </a:solidFill>
                <a:ea typeface="+mn-lt"/>
                <a:cs typeface="+mn-lt"/>
              </a:rPr>
              <a:t>Risk </a:t>
            </a:r>
            <a:r>
              <a:rPr lang="en-US" sz="2000" b="1" dirty="0">
                <a:solidFill>
                  <a:srgbClr val="FFE5E5"/>
                </a:solidFill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Management</a:t>
            </a:r>
          </a:p>
        </p:txBody>
      </p:sp>
      <p:sp>
        <p:nvSpPr>
          <p:cNvPr id="11" name="Text 7"/>
          <p:cNvSpPr/>
          <p:nvPr/>
        </p:nvSpPr>
        <p:spPr>
          <a:xfrm>
            <a:off x="4909659" y="3362853"/>
            <a:ext cx="6758541" cy="314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250"/>
              </a:lnSpc>
            </a:pPr>
            <a:r>
              <a:rPr lang="en-US" sz="1800" dirty="0">
                <a:solidFill>
                  <a:srgbClr val="FFE5E5"/>
                </a:solidFill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Mitigates risks by identifying market trends and seasonal fluctuations</a:t>
            </a:r>
          </a:p>
        </p:txBody>
      </p:sp>
      <p:sp>
        <p:nvSpPr>
          <p:cNvPr id="12" name="Shape 8"/>
          <p:cNvSpPr/>
          <p:nvPr/>
        </p:nvSpPr>
        <p:spPr>
          <a:xfrm>
            <a:off x="4761310" y="3893741"/>
            <a:ext cx="6753721" cy="12700"/>
          </a:xfrm>
          <a:prstGeom prst="roundRect">
            <a:avLst>
              <a:gd name="adj" fmla="val 597101"/>
            </a:avLst>
          </a:prstGeom>
          <a:solidFill>
            <a:srgbClr val="8D2424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5385" y="3928964"/>
            <a:ext cx="4057055" cy="105499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264496" y="4275832"/>
            <a:ext cx="198834" cy="361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833"/>
              </a:lnSpc>
              <a:buNone/>
            </a:pPr>
            <a:r>
              <a:rPr lang="en-US" sz="175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1750"/>
          </a:p>
        </p:txBody>
      </p:sp>
      <p:sp>
        <p:nvSpPr>
          <p:cNvPr id="15" name="Text 10"/>
          <p:cNvSpPr/>
          <p:nvPr/>
        </p:nvSpPr>
        <p:spPr>
          <a:xfrm>
            <a:off x="5560004" y="4046882"/>
            <a:ext cx="3438876" cy="29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333"/>
              </a:lnSpc>
            </a:pPr>
            <a:r>
              <a:rPr lang="en-US" sz="2000" b="1" dirty="0">
                <a:solidFill>
                  <a:srgbClr val="FFE5E5"/>
                </a:solidFill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Strategic Financial Planning</a:t>
            </a:r>
          </a:p>
        </p:txBody>
      </p:sp>
      <p:sp>
        <p:nvSpPr>
          <p:cNvPr id="16" name="Text 11"/>
          <p:cNvSpPr/>
          <p:nvPr/>
        </p:nvSpPr>
        <p:spPr>
          <a:xfrm>
            <a:off x="5778621" y="4431738"/>
            <a:ext cx="6073588" cy="314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250"/>
              </a:lnSpc>
            </a:pPr>
            <a:r>
              <a:rPr lang="en-US" sz="1800" dirty="0">
                <a:solidFill>
                  <a:srgbClr val="FFE5E5"/>
                </a:solidFill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Supports budgeting, setting benchmarks, and aligning</a:t>
            </a:r>
          </a:p>
          <a:p>
            <a:pPr>
              <a:lnSpc>
                <a:spcPts val="2250"/>
              </a:lnSpc>
            </a:pPr>
            <a:r>
              <a:rPr lang="en-US" sz="1800" dirty="0">
                <a:solidFill>
                  <a:srgbClr val="FFE5E5"/>
                </a:solidFill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 strategies with market dynamics.</a:t>
            </a:r>
          </a:p>
        </p:txBody>
      </p:sp>
      <p:sp>
        <p:nvSpPr>
          <p:cNvPr id="17" name="Shape 12"/>
          <p:cNvSpPr/>
          <p:nvPr/>
        </p:nvSpPr>
        <p:spPr>
          <a:xfrm>
            <a:off x="5437485" y="4993779"/>
            <a:ext cx="6077545" cy="12700"/>
          </a:xfrm>
          <a:prstGeom prst="roundRect">
            <a:avLst>
              <a:gd name="adj" fmla="val 597101"/>
            </a:avLst>
          </a:prstGeom>
          <a:solidFill>
            <a:srgbClr val="8D2424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9209" y="5029002"/>
            <a:ext cx="5409407" cy="1054993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259534" y="5375870"/>
            <a:ext cx="208558" cy="361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833"/>
              </a:lnSpc>
              <a:buNone/>
            </a:pPr>
            <a:r>
              <a:rPr lang="en-US" sz="175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1750"/>
          </a:p>
        </p:txBody>
      </p:sp>
      <p:sp>
        <p:nvSpPr>
          <p:cNvPr id="20" name="Text 14"/>
          <p:cNvSpPr/>
          <p:nvPr/>
        </p:nvSpPr>
        <p:spPr>
          <a:xfrm>
            <a:off x="6134130" y="5208424"/>
            <a:ext cx="3371559" cy="335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333"/>
              </a:lnSpc>
            </a:pPr>
            <a:r>
              <a:rPr lang="en-US" sz="2000" b="1" dirty="0">
                <a:solidFill>
                  <a:srgbClr val="FFE5E5"/>
                </a:solidFill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Economic Insights</a:t>
            </a:r>
          </a:p>
        </p:txBody>
      </p:sp>
      <p:sp>
        <p:nvSpPr>
          <p:cNvPr id="21" name="Text 15"/>
          <p:cNvSpPr/>
          <p:nvPr/>
        </p:nvSpPr>
        <p:spPr>
          <a:xfrm>
            <a:off x="6325712" y="5523257"/>
            <a:ext cx="5679136" cy="285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250"/>
              </a:lnSpc>
            </a:pPr>
            <a:r>
              <a:rPr lang="en-US" sz="1800" dirty="0">
                <a:solidFill>
                  <a:srgbClr val="FFE5E5"/>
                </a:solidFill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Reflects broader economic and industry trends for </a:t>
            </a:r>
          </a:p>
          <a:p>
            <a:pPr>
              <a:lnSpc>
                <a:spcPts val="2250"/>
              </a:lnSpc>
            </a:pPr>
            <a:r>
              <a:rPr lang="en-US" sz="1800" dirty="0">
                <a:solidFill>
                  <a:srgbClr val="FFE5E5"/>
                </a:solidFill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policymakers and analysts</a:t>
            </a:r>
          </a:p>
        </p:txBody>
      </p:sp>
      <p:pic>
        <p:nvPicPr>
          <p:cNvPr id="23" name="Picture 22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043DAC7D-B5C1-D616-F64B-3DA0181A033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91240" y="6170239"/>
            <a:ext cx="1599079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8373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1"/>
            <a:ext cx="4572000" cy="685869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18914" y="407690"/>
            <a:ext cx="6582172" cy="975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833"/>
              </a:lnSpc>
              <a:buNone/>
            </a:pPr>
            <a:r>
              <a:rPr lang="en-US" sz="3600" b="1" dirty="0">
                <a:solidFill>
                  <a:srgbClr val="FAEBEB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Conclusion and Future Scope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518914" y="1679674"/>
            <a:ext cx="6582172" cy="489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3833"/>
              </a:lnSpc>
              <a:buNone/>
            </a:pPr>
            <a:r>
              <a:rPr lang="en-US" sz="3833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3833"/>
          </a:p>
        </p:txBody>
      </p:sp>
      <p:sp>
        <p:nvSpPr>
          <p:cNvPr id="5" name="Text 2"/>
          <p:cNvSpPr/>
          <p:nvPr/>
        </p:nvSpPr>
        <p:spPr>
          <a:xfrm>
            <a:off x="2732782" y="2354164"/>
            <a:ext cx="2154337" cy="2437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917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Effective Modeling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518914" y="2686844"/>
            <a:ext cx="6582172" cy="237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833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ARIMA(5,1,5) successfully captures Coca-Cola stock price trends.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518914" y="3443089"/>
            <a:ext cx="6582172" cy="489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3833"/>
              </a:lnSpc>
              <a:buNone/>
            </a:pPr>
            <a:r>
              <a:rPr lang="en-US" sz="3833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12</a:t>
            </a:r>
            <a:endParaRPr lang="en-US" sz="3833"/>
          </a:p>
        </p:txBody>
      </p:sp>
      <p:sp>
        <p:nvSpPr>
          <p:cNvPr id="8" name="Text 5"/>
          <p:cNvSpPr/>
          <p:nvPr/>
        </p:nvSpPr>
        <p:spPr>
          <a:xfrm>
            <a:off x="2834482" y="4117579"/>
            <a:ext cx="1951038" cy="2437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917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Month Forecast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18914" y="4450258"/>
            <a:ext cx="6582172" cy="237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833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Provides actionable insights for financial planning and investment strategies.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518914" y="5206504"/>
            <a:ext cx="6582172" cy="489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3833"/>
              </a:lnSpc>
              <a:buNone/>
            </a:pPr>
            <a:r>
              <a:rPr lang="en-US" sz="3833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∞</a:t>
            </a:r>
            <a:endParaRPr lang="en-US" sz="3833"/>
          </a:p>
        </p:txBody>
      </p:sp>
      <p:sp>
        <p:nvSpPr>
          <p:cNvPr id="11" name="Text 8"/>
          <p:cNvSpPr/>
          <p:nvPr/>
        </p:nvSpPr>
        <p:spPr>
          <a:xfrm>
            <a:off x="2671069" y="5880994"/>
            <a:ext cx="2277864" cy="2437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917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Future Possibilities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518914" y="6213673"/>
            <a:ext cx="6582172" cy="237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833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Explore external variables like economic indicators for enhanced accuracy.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44622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E97F0D-8D50-C252-0E0D-076684BE8B1C}"/>
              </a:ext>
            </a:extLst>
          </p:cNvPr>
          <p:cNvSpPr txBox="1"/>
          <p:nvPr/>
        </p:nvSpPr>
        <p:spPr>
          <a:xfrm>
            <a:off x="822222" y="554456"/>
            <a:ext cx="6098458" cy="579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833"/>
              </a:lnSpc>
              <a:buNone/>
            </a:pPr>
            <a:r>
              <a:rPr lang="en-US" sz="3200" b="1" dirty="0">
                <a:solidFill>
                  <a:srgbClr val="FAEBEB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References:</a:t>
            </a:r>
          </a:p>
        </p:txBody>
      </p:sp>
      <p:pic>
        <p:nvPicPr>
          <p:cNvPr id="4" name="Picture 3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5E517FD5-EA39-3255-22AD-81316B300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8001" y="6229232"/>
            <a:ext cx="1599079" cy="5238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F8FCA09-7E22-EF6C-9021-1A6224528F78}"/>
              </a:ext>
            </a:extLst>
          </p:cNvPr>
          <p:cNvSpPr txBox="1"/>
          <p:nvPr/>
        </p:nvSpPr>
        <p:spPr>
          <a:xfrm>
            <a:off x="822222" y="1445341"/>
            <a:ext cx="10791737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1.The Coca-Cola Company. (2024, October 30). Coca-Cola reports third quarter 2024 results </a:t>
            </a:r>
          </a:p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and provides outlook for the full year. Coca-Cola.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https://shorturl.at/bYJFM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SlideEgg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(n.d.). </a:t>
            </a:r>
            <a:r>
              <a:rPr lang="en-US" sz="20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stunning PowerPoint slides with our templates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SlideEgg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https://www.slideegg.com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Yahoo Finance. (n.d.). Coca-Cola (KO) historical data. Yahoo Finance.</a:t>
            </a:r>
          </a:p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https://shorturl.at/Sjbm5</a:t>
            </a:r>
          </a:p>
          <a:p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099796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9" name="Google Shape;279;p19"/>
          <p:cNvGrpSpPr/>
          <p:nvPr/>
        </p:nvGrpSpPr>
        <p:grpSpPr>
          <a:xfrm>
            <a:off x="0" y="0"/>
            <a:ext cx="12192000" cy="8995560"/>
            <a:chOff x="0" y="1282"/>
            <a:chExt cx="12192000" cy="8995560"/>
          </a:xfrm>
        </p:grpSpPr>
        <p:pic>
          <p:nvPicPr>
            <p:cNvPr id="280" name="Google Shape;280;p19" descr="A group of red cans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0" y="1282"/>
              <a:ext cx="12191980" cy="685671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</p:pic>
        <p:sp>
          <p:nvSpPr>
            <p:cNvPr id="281" name="Google Shape;281;p19"/>
            <p:cNvSpPr/>
            <p:nvPr/>
          </p:nvSpPr>
          <p:spPr>
            <a:xfrm>
              <a:off x="0" y="2102556"/>
              <a:ext cx="12192000" cy="68942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82" name="Google Shape;282;p19"/>
            <p:cNvGrpSpPr/>
            <p:nvPr/>
          </p:nvGrpSpPr>
          <p:grpSpPr>
            <a:xfrm>
              <a:off x="7879176" y="3221824"/>
              <a:ext cx="4312824" cy="3672462"/>
              <a:chOff x="6839764" y="2626942"/>
              <a:chExt cx="5352235" cy="4231057"/>
            </a:xfrm>
          </p:grpSpPr>
          <p:sp>
            <p:nvSpPr>
              <p:cNvPr id="283" name="Google Shape;283;p19"/>
              <p:cNvSpPr/>
              <p:nvPr/>
            </p:nvSpPr>
            <p:spPr>
              <a:xfrm rot="10800000">
                <a:off x="6839764" y="2626942"/>
                <a:ext cx="5350425" cy="4231057"/>
              </a:xfrm>
              <a:custGeom>
                <a:avLst/>
                <a:gdLst/>
                <a:ahLst/>
                <a:cxnLst/>
                <a:rect l="l" t="t" r="r" b="b"/>
                <a:pathLst>
                  <a:path w="5350425" h="4029364" extrusionOk="0">
                    <a:moveTo>
                      <a:pt x="4008578" y="0"/>
                    </a:moveTo>
                    <a:lnTo>
                      <a:pt x="5350425" y="0"/>
                    </a:lnTo>
                    <a:lnTo>
                      <a:pt x="0" y="4029365"/>
                    </a:lnTo>
                    <a:lnTo>
                      <a:pt x="0" y="3018831"/>
                    </a:lnTo>
                    <a:lnTo>
                      <a:pt x="4008578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284;p19"/>
              <p:cNvSpPr/>
              <p:nvPr/>
            </p:nvSpPr>
            <p:spPr>
              <a:xfrm rot="10800000">
                <a:off x="8409928" y="4093376"/>
                <a:ext cx="3782071" cy="2764623"/>
              </a:xfrm>
              <a:custGeom>
                <a:avLst/>
                <a:gdLst/>
                <a:ahLst/>
                <a:cxnLst/>
                <a:rect l="l" t="t" r="r" b="b"/>
                <a:pathLst>
                  <a:path w="3782071" h="2848250" extrusionOk="0">
                    <a:moveTo>
                      <a:pt x="2440225" y="0"/>
                    </a:moveTo>
                    <a:lnTo>
                      <a:pt x="3782071" y="0"/>
                    </a:lnTo>
                    <a:lnTo>
                      <a:pt x="0" y="2848250"/>
                    </a:lnTo>
                    <a:lnTo>
                      <a:pt x="0" y="1837715"/>
                    </a:lnTo>
                    <a:lnTo>
                      <a:pt x="2440225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86" name="Google Shape;286;p19"/>
            <p:cNvSpPr txBox="1"/>
            <p:nvPr/>
          </p:nvSpPr>
          <p:spPr>
            <a:xfrm>
              <a:off x="675874" y="3377786"/>
              <a:ext cx="10553654" cy="101562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algn="ctr"/>
              <a:r>
                <a:rPr lang="en-US" sz="6000" b="1" u="sng" dirty="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THANK  </a:t>
              </a:r>
              <a:r>
                <a:rPr lang="en-US" sz="6000" b="1" u="sng" dirty="0">
                  <a:solidFill>
                    <a:schemeClr val="lt1"/>
                  </a:solidFill>
                  <a:latin typeface="+mj-lt"/>
                  <a:ea typeface="Montserrat"/>
                  <a:cs typeface="Montserrat"/>
                  <a:sym typeface="Montserrat"/>
                </a:rPr>
                <a:t>YOU</a:t>
              </a:r>
              <a:r>
                <a:rPr lang="en-US" sz="6000" b="1" u="sng" dirty="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….</a:t>
              </a:r>
              <a:endParaRPr sz="6000" b="1" u="sng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pic>
        <p:nvPicPr>
          <p:cNvPr id="2" name="Google Shape;61;g31b1bd92fcb_1_47" descr="A hand holding a bottle of soda&#10;&#10;Description automatically generated">
            <a:extLst>
              <a:ext uri="{FF2B5EF4-FFF2-40B4-BE49-F238E27FC236}">
                <a16:creationId xmlns:a16="http://schemas.microsoft.com/office/drawing/2014/main" id="{53F00C5A-29DB-8403-5B30-59872AEF6BE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216290" y="1924050"/>
            <a:ext cx="2975711" cy="4933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31924" y="3617813"/>
            <a:ext cx="6356152" cy="1155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50"/>
              </a:lnSpc>
              <a:buNone/>
            </a:pPr>
            <a:endParaRPr lang="en-US" sz="1417"/>
          </a:p>
        </p:txBody>
      </p:sp>
      <p:sp>
        <p:nvSpPr>
          <p:cNvPr id="7" name="Text 4"/>
          <p:cNvSpPr/>
          <p:nvPr/>
        </p:nvSpPr>
        <p:spPr>
          <a:xfrm>
            <a:off x="1010941" y="4976614"/>
            <a:ext cx="1872754" cy="316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458"/>
              </a:lnSpc>
              <a:buNone/>
            </a:pPr>
            <a:endParaRPr lang="en-US" sz="175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218F94-222D-2BDD-4A90-FCEF5D20AE05}"/>
              </a:ext>
            </a:extLst>
          </p:cNvPr>
          <p:cNvSpPr txBox="1"/>
          <p:nvPr/>
        </p:nvSpPr>
        <p:spPr>
          <a:xfrm>
            <a:off x="760771" y="1714408"/>
            <a:ext cx="6098458" cy="445583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Montserrat"/>
              <a:buNone/>
            </a:pPr>
            <a:r>
              <a:rPr lang="en-US" sz="2400" b="1" i="0" u="none" strike="noStrike" cap="none" dirty="0">
                <a:solidFill>
                  <a:schemeClr val="bg1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Objective:</a:t>
            </a:r>
            <a:r>
              <a:rPr lang="en-US" sz="2400" b="0" i="0" u="none" strike="noStrike" cap="none" dirty="0">
                <a:solidFill>
                  <a:schemeClr val="bg1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 Build an ARIMA model to forecast Coca-Cola's stock price trends for the next 12 months, aiding stakeholders in strategic planning.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Montserrat"/>
              <a:buNone/>
            </a:pP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Montserrat"/>
              <a:buNone/>
            </a:pPr>
            <a:r>
              <a:rPr lang="en-US" sz="2400" b="1" i="0" u="none" strike="noStrike" cap="none" dirty="0">
                <a:solidFill>
                  <a:schemeClr val="bg1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Significance:</a:t>
            </a:r>
            <a:r>
              <a:rPr lang="en-US" sz="2400" b="0" i="0" u="none" strike="noStrike" cap="none" dirty="0">
                <a:solidFill>
                  <a:schemeClr val="bg1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 Stock price predictions provide valuable insights for financial decision-making and investment strategies</a:t>
            </a: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.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4FDE2E-E514-1014-43DE-6C929F30FA67}"/>
              </a:ext>
            </a:extLst>
          </p:cNvPr>
          <p:cNvSpPr txBox="1"/>
          <p:nvPr/>
        </p:nvSpPr>
        <p:spPr>
          <a:xfrm>
            <a:off x="760771" y="861808"/>
            <a:ext cx="8047949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3600" b="1" dirty="0">
                <a:solidFill>
                  <a:schemeClr val="bg1"/>
                </a:solidFill>
                <a:ea typeface="Montserrat"/>
                <a:cs typeface="Montserrat"/>
                <a:sym typeface="Montserrat"/>
              </a:rPr>
              <a:t>Project Objective and Significance</a:t>
            </a:r>
            <a:endParaRPr lang="en-US" sz="3600" b="1" dirty="0">
              <a:solidFill>
                <a:schemeClr val="bg1"/>
              </a:solidFill>
              <a:ea typeface="Montserrat"/>
              <a:cs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4590593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225683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5323" y="2632752"/>
            <a:ext cx="4996259" cy="593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666"/>
              </a:lnSpc>
              <a:buNone/>
            </a:pPr>
            <a:r>
              <a:rPr lang="en-US" sz="3700" b="1" dirty="0">
                <a:solidFill>
                  <a:srgbClr val="FAEBEB"/>
                </a:solidFill>
                <a:latin typeface="Arial"/>
                <a:ea typeface="Dela Gothic One" pitchFamily="34" charset="-122"/>
                <a:cs typeface="Dela Gothic One"/>
              </a:rPr>
              <a:t>Dataset Overview</a:t>
            </a:r>
          </a:p>
          <a:p>
            <a:pPr marL="0" indent="0">
              <a:lnSpc>
                <a:spcPts val="4666"/>
              </a:lnSpc>
              <a:buNone/>
            </a:pPr>
            <a:endParaRPr lang="en-US" sz="3700" b="1" dirty="0">
              <a:latin typeface="Arial"/>
              <a:cs typeface="Arial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925" y="4341046"/>
            <a:ext cx="451346" cy="45134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25" y="4904832"/>
            <a:ext cx="2375594" cy="29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33"/>
              </a:lnSpc>
              <a:buNone/>
            </a:pPr>
            <a:r>
              <a:rPr lang="en-US" sz="1833" dirty="0">
                <a:solidFill>
                  <a:srgbClr val="FFE5E5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Time Period</a:t>
            </a:r>
            <a:endParaRPr lang="en-US" sz="183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31925" y="5302525"/>
            <a:ext cx="3462139" cy="577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Jan 1990 - Nov 2021,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monthly observations.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2718" y="4276024"/>
            <a:ext cx="451346" cy="45134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642718" y="4835616"/>
            <a:ext cx="2375594" cy="29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33"/>
              </a:lnSpc>
              <a:buNone/>
            </a:pPr>
            <a:r>
              <a:rPr lang="en-US" sz="1833" dirty="0">
                <a:solidFill>
                  <a:srgbClr val="FFE5E5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Key Variables</a:t>
            </a:r>
            <a:endParaRPr lang="en-US" sz="183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3499272" y="5291552"/>
            <a:ext cx="3462238" cy="577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Arial"/>
                <a:ea typeface="DM Sans" pitchFamily="34" charset="-122"/>
                <a:cs typeface="DM Sans" pitchFamily="34" charset="-120"/>
              </a:rPr>
              <a:t>Date, Open, High, Low, Close,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Arial"/>
                <a:ea typeface="DM Sans" pitchFamily="34" charset="-122"/>
                <a:cs typeface="DM Sans" pitchFamily="34" charset="-120"/>
              </a:rPr>
              <a:t>Adjusted Close, Volume.</a:t>
            </a:r>
            <a:endParaRPr lang="en-US" sz="1600" dirty="0">
              <a:latin typeface="Arial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1396" y="4182369"/>
            <a:ext cx="451346" cy="45134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191396" y="4792392"/>
            <a:ext cx="2375594" cy="29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33"/>
              </a:lnSpc>
              <a:buNone/>
            </a:pPr>
            <a:r>
              <a:rPr lang="en-US" sz="1833" dirty="0">
                <a:solidFill>
                  <a:srgbClr val="FFE5E5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Statistics</a:t>
            </a:r>
            <a:endParaRPr lang="en-US" sz="183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7191396" y="5201695"/>
            <a:ext cx="3809932" cy="577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Arial"/>
                <a:ea typeface="DM Sans" pitchFamily="34" charset="-122"/>
                <a:cs typeface="DM Sans" pitchFamily="34" charset="-120"/>
              </a:rPr>
              <a:t>Mean </a:t>
            </a:r>
            <a:r>
              <a:rPr lang="en-US" sz="1600" b="1" dirty="0">
                <a:solidFill>
                  <a:srgbClr val="FFE5E5"/>
                </a:solidFill>
                <a:latin typeface="Arial"/>
                <a:ea typeface="DM Sans" pitchFamily="34" charset="-122"/>
                <a:cs typeface="DM Sans" pitchFamily="34" charset="-120"/>
              </a:rPr>
              <a:t>Close</a:t>
            </a:r>
            <a:r>
              <a:rPr lang="en-US" sz="1600" dirty="0">
                <a:solidFill>
                  <a:srgbClr val="FFE5E5"/>
                </a:solidFill>
                <a:latin typeface="Arial"/>
                <a:ea typeface="DM Sans" pitchFamily="34" charset="-122"/>
                <a:cs typeface="DM Sans" pitchFamily="34" charset="-120"/>
              </a:rPr>
              <a:t> Price: $29.05, Median: $27.93, Standard Deviation: $13.11, Variance: 171.85 </a:t>
            </a:r>
            <a:endParaRPr lang="en-US" sz="1600" dirty="0">
              <a:latin typeface="Arial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87D57D-39F4-83B5-589F-B4622F57C1C3}"/>
              </a:ext>
            </a:extLst>
          </p:cNvPr>
          <p:cNvSpPr txBox="1"/>
          <p:nvPr/>
        </p:nvSpPr>
        <p:spPr>
          <a:xfrm>
            <a:off x="455923" y="3428511"/>
            <a:ext cx="496661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800" b="0" i="0" u="none" strike="noStrike" cap="none" dirty="0">
                <a:solidFill>
                  <a:schemeClr val="bg1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Source: </a:t>
            </a:r>
            <a:r>
              <a:rPr lang="en-US" sz="1800" b="0" i="0" u="sng" strike="noStrike" cap="none" dirty="0">
                <a:solidFill>
                  <a:schemeClr val="bg1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Monthly Coca-Cola stock price data.</a:t>
            </a:r>
            <a:endParaRPr lang="en-US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15" name="Picture 14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CB0AE90B-47AF-2CEF-D22B-C703229AC8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80963" y="6215062"/>
            <a:ext cx="1609725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03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6A3870E6-A539-9B30-FAEE-5B9609746E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360" y="1490008"/>
            <a:ext cx="5203509" cy="3877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Outlier Detection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Replaced Values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400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Index 71 : (Value: 38.75180 )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Index </a:t>
            </a:r>
            <a:r>
              <a:rPr lang="en-US" altLang="en-US" sz="2400" b="1" dirty="0">
                <a:solidFill>
                  <a:srgbClr val="FF0000"/>
                </a:solidFill>
                <a:latin typeface="Arial" panose="020B0604020202020204" pitchFamily="34" charset="0"/>
              </a:rPr>
              <a:t>250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 (Value: 55.80467)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Conclusion: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Two significant outliers were detected and replaced for modeling purposes.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A1333BE3-B1F6-E98A-3C71-0542E6E7B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1240" y="6170239"/>
            <a:ext cx="1599079" cy="52387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133FD58-7252-3640-A5B2-C647D67CD0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4160" y="485719"/>
            <a:ext cx="4983480" cy="554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9495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1657" y="988302"/>
            <a:ext cx="7259935" cy="593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666"/>
              </a:lnSpc>
              <a:buNone/>
            </a:pPr>
            <a:r>
              <a:rPr lang="en-US" sz="3708" b="1" dirty="0">
                <a:solidFill>
                  <a:srgbClr val="FAEBEB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Time Series Visualization</a:t>
            </a:r>
            <a:endParaRPr lang="en-US" sz="3708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631924" y="2522141"/>
            <a:ext cx="5243810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250"/>
              </a:lnSpc>
              <a:buNone/>
            </a:pPr>
            <a:endParaRPr lang="en-US" sz="1417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523DE4-36CE-7C0A-7C11-E2A04FD9D006}"/>
              </a:ext>
            </a:extLst>
          </p:cNvPr>
          <p:cNvSpPr txBox="1"/>
          <p:nvPr/>
        </p:nvSpPr>
        <p:spPr>
          <a:xfrm>
            <a:off x="411657" y="1760191"/>
            <a:ext cx="546407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800" dirty="0"/>
          </a:p>
          <a:p>
            <a:r>
              <a:rPr lang="en-US" sz="1800" dirty="0">
                <a:solidFill>
                  <a:schemeClr val="bg1"/>
                </a:solidFill>
              </a:rPr>
              <a:t>The time series plot reveals a clear upward trend in Coca-Cola stock prices over decades. We can observe fluctuations  providing insights for our analysis.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The long-term trend (red curve) suggests a steady growth in Coca-Cola's stock price, especially in recent years.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The fluctuations in the black line indicate periods of volatility, possibly due to external market or company-specific events.</a:t>
            </a:r>
          </a:p>
        </p:txBody>
      </p:sp>
      <p:pic>
        <p:nvPicPr>
          <p:cNvPr id="5" name="Picture 4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7CC04D14-A28E-D91D-E297-7359638BDC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1240" y="6170239"/>
            <a:ext cx="1599079" cy="5238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FAC511-CFD8-F7C4-7930-B184F2150C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6268" y="954939"/>
            <a:ext cx="5325218" cy="486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8287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9"/>
          <p:cNvGrpSpPr/>
          <p:nvPr/>
        </p:nvGrpSpPr>
        <p:grpSpPr>
          <a:xfrm>
            <a:off x="-13996" y="2766971"/>
            <a:ext cx="12215298" cy="2947248"/>
            <a:chOff x="-13996" y="2766971"/>
            <a:chExt cx="12215298" cy="2947248"/>
          </a:xfrm>
        </p:grpSpPr>
        <p:grpSp>
          <p:nvGrpSpPr>
            <p:cNvPr id="86" name="Google Shape;86;p9"/>
            <p:cNvGrpSpPr/>
            <p:nvPr/>
          </p:nvGrpSpPr>
          <p:grpSpPr>
            <a:xfrm>
              <a:off x="1054100" y="2781300"/>
              <a:ext cx="203100" cy="1916900"/>
              <a:chOff x="1054100" y="2209800"/>
              <a:chExt cx="203100" cy="1916900"/>
            </a:xfrm>
          </p:grpSpPr>
          <p:sp>
            <p:nvSpPr>
              <p:cNvPr id="87" name="Google Shape;87;p9"/>
              <p:cNvSpPr/>
              <p:nvPr/>
            </p:nvSpPr>
            <p:spPr>
              <a:xfrm>
                <a:off x="1054100" y="2209800"/>
                <a:ext cx="203100" cy="203100"/>
              </a:xfrm>
              <a:prstGeom prst="ellipse">
                <a:avLst/>
              </a:prstGeom>
              <a:solidFill>
                <a:srgbClr val="8E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8" name="Google Shape;88;p9"/>
              <p:cNvCxnSpPr/>
              <p:nvPr/>
            </p:nvCxnSpPr>
            <p:spPr>
              <a:xfrm>
                <a:off x="1155700" y="2311400"/>
                <a:ext cx="0" cy="18153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8E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sp>
          <p:nvSpPr>
            <p:cNvPr id="89" name="Google Shape;89;p9"/>
            <p:cNvSpPr txBox="1"/>
            <p:nvPr/>
          </p:nvSpPr>
          <p:spPr>
            <a:xfrm>
              <a:off x="1625634" y="3233692"/>
              <a:ext cx="8001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" name="Google Shape;90;p9"/>
            <p:cNvGrpSpPr/>
            <p:nvPr/>
          </p:nvGrpSpPr>
          <p:grpSpPr>
            <a:xfrm>
              <a:off x="3441274" y="3542785"/>
              <a:ext cx="203100" cy="1916900"/>
              <a:chOff x="1054100" y="2209800"/>
              <a:chExt cx="203100" cy="1916900"/>
            </a:xfrm>
          </p:grpSpPr>
          <p:sp>
            <p:nvSpPr>
              <p:cNvPr id="91" name="Google Shape;91;p9"/>
              <p:cNvSpPr/>
              <p:nvPr/>
            </p:nvSpPr>
            <p:spPr>
              <a:xfrm>
                <a:off x="1054100" y="2209800"/>
                <a:ext cx="203100" cy="203100"/>
              </a:xfrm>
              <a:prstGeom prst="ellipse">
                <a:avLst/>
              </a:prstGeom>
              <a:solidFill>
                <a:srgbClr val="8E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2" name="Google Shape;92;p9"/>
              <p:cNvCxnSpPr/>
              <p:nvPr/>
            </p:nvCxnSpPr>
            <p:spPr>
              <a:xfrm>
                <a:off x="1155700" y="2311400"/>
                <a:ext cx="0" cy="18153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8E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sp>
          <p:nvSpPr>
            <p:cNvPr id="93" name="Google Shape;93;p9"/>
            <p:cNvSpPr txBox="1"/>
            <p:nvPr/>
          </p:nvSpPr>
          <p:spPr>
            <a:xfrm>
              <a:off x="3901873" y="4182695"/>
              <a:ext cx="7761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" name="Google Shape;94;p9"/>
            <p:cNvGrpSpPr/>
            <p:nvPr/>
          </p:nvGrpSpPr>
          <p:grpSpPr>
            <a:xfrm>
              <a:off x="5514964" y="3429000"/>
              <a:ext cx="203100" cy="1916900"/>
              <a:chOff x="1054100" y="2209800"/>
              <a:chExt cx="203100" cy="1916900"/>
            </a:xfrm>
          </p:grpSpPr>
          <p:sp>
            <p:nvSpPr>
              <p:cNvPr id="95" name="Google Shape;95;p9"/>
              <p:cNvSpPr/>
              <p:nvPr/>
            </p:nvSpPr>
            <p:spPr>
              <a:xfrm>
                <a:off x="1054100" y="2209800"/>
                <a:ext cx="203100" cy="203100"/>
              </a:xfrm>
              <a:prstGeom prst="ellipse">
                <a:avLst/>
              </a:prstGeom>
              <a:solidFill>
                <a:srgbClr val="8E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6" name="Google Shape;96;p9"/>
              <p:cNvCxnSpPr/>
              <p:nvPr/>
            </p:nvCxnSpPr>
            <p:spPr>
              <a:xfrm>
                <a:off x="1155700" y="2311400"/>
                <a:ext cx="0" cy="18153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8E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sp>
          <p:nvSpPr>
            <p:cNvPr id="97" name="Google Shape;97;p9"/>
            <p:cNvSpPr txBox="1"/>
            <p:nvPr/>
          </p:nvSpPr>
          <p:spPr>
            <a:xfrm>
              <a:off x="5961872" y="4088823"/>
              <a:ext cx="765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" name="Google Shape;98;p9"/>
            <p:cNvGrpSpPr/>
            <p:nvPr/>
          </p:nvGrpSpPr>
          <p:grpSpPr>
            <a:xfrm>
              <a:off x="7560847" y="3148590"/>
              <a:ext cx="203100" cy="1916900"/>
              <a:chOff x="1054100" y="2209800"/>
              <a:chExt cx="203100" cy="1916900"/>
            </a:xfrm>
          </p:grpSpPr>
          <p:sp>
            <p:nvSpPr>
              <p:cNvPr id="99" name="Google Shape;99;p9"/>
              <p:cNvSpPr/>
              <p:nvPr/>
            </p:nvSpPr>
            <p:spPr>
              <a:xfrm>
                <a:off x="1054100" y="2209800"/>
                <a:ext cx="203100" cy="203100"/>
              </a:xfrm>
              <a:prstGeom prst="ellipse">
                <a:avLst/>
              </a:prstGeom>
              <a:solidFill>
                <a:srgbClr val="8E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00" name="Google Shape;100;p9"/>
              <p:cNvCxnSpPr/>
              <p:nvPr/>
            </p:nvCxnSpPr>
            <p:spPr>
              <a:xfrm>
                <a:off x="1155700" y="2311400"/>
                <a:ext cx="0" cy="18153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8E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sp>
          <p:nvSpPr>
            <p:cNvPr id="101" name="Google Shape;101;p9"/>
            <p:cNvSpPr txBox="1"/>
            <p:nvPr/>
          </p:nvSpPr>
          <p:spPr>
            <a:xfrm>
              <a:off x="7992503" y="3825931"/>
              <a:ext cx="12726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" name="Google Shape;102;p9"/>
            <p:cNvGrpSpPr/>
            <p:nvPr/>
          </p:nvGrpSpPr>
          <p:grpSpPr>
            <a:xfrm>
              <a:off x="9893362" y="2766971"/>
              <a:ext cx="203100" cy="1916900"/>
              <a:chOff x="1054100" y="2209800"/>
              <a:chExt cx="203100" cy="1916900"/>
            </a:xfrm>
          </p:grpSpPr>
          <p:sp>
            <p:nvSpPr>
              <p:cNvPr id="103" name="Google Shape;103;p9"/>
              <p:cNvSpPr/>
              <p:nvPr/>
            </p:nvSpPr>
            <p:spPr>
              <a:xfrm>
                <a:off x="1054100" y="2209800"/>
                <a:ext cx="203100" cy="203100"/>
              </a:xfrm>
              <a:prstGeom prst="ellipse">
                <a:avLst/>
              </a:prstGeom>
              <a:solidFill>
                <a:srgbClr val="8E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04" name="Google Shape;104;p9"/>
              <p:cNvCxnSpPr/>
              <p:nvPr/>
            </p:nvCxnSpPr>
            <p:spPr>
              <a:xfrm>
                <a:off x="1155700" y="2311400"/>
                <a:ext cx="0" cy="18153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8E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sp>
          <p:nvSpPr>
            <p:cNvPr id="105" name="Google Shape;105;p9"/>
            <p:cNvSpPr txBox="1"/>
            <p:nvPr/>
          </p:nvSpPr>
          <p:spPr>
            <a:xfrm>
              <a:off x="10230358" y="3157441"/>
              <a:ext cx="123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9"/>
            <p:cNvSpPr/>
            <p:nvPr/>
          </p:nvSpPr>
          <p:spPr>
            <a:xfrm>
              <a:off x="-13996" y="3681371"/>
              <a:ext cx="12215298" cy="2032848"/>
            </a:xfrm>
            <a:custGeom>
              <a:avLst/>
              <a:gdLst/>
              <a:ahLst/>
              <a:cxnLst/>
              <a:rect l="l" t="t" r="r" b="b"/>
              <a:pathLst>
                <a:path w="3847338" h="640267" extrusionOk="0">
                  <a:moveTo>
                    <a:pt x="4858" y="40"/>
                  </a:moveTo>
                  <a:cubicBezTo>
                    <a:pt x="4858" y="40"/>
                    <a:pt x="622554" y="491340"/>
                    <a:pt x="1517523" y="491340"/>
                  </a:cubicBezTo>
                  <a:cubicBezTo>
                    <a:pt x="2412492" y="491340"/>
                    <a:pt x="3438716" y="155774"/>
                    <a:pt x="3847338" y="209209"/>
                  </a:cubicBezTo>
                  <a:lnTo>
                    <a:pt x="3847338" y="447525"/>
                  </a:lnTo>
                  <a:cubicBezTo>
                    <a:pt x="3847338" y="447525"/>
                    <a:pt x="3448526" y="223782"/>
                    <a:pt x="2417350" y="457240"/>
                  </a:cubicBezTo>
                  <a:cubicBezTo>
                    <a:pt x="1386173" y="690698"/>
                    <a:pt x="510731" y="719940"/>
                    <a:pt x="0" y="432951"/>
                  </a:cubicBezTo>
                  <a:cubicBezTo>
                    <a:pt x="0" y="432951"/>
                    <a:pt x="9716" y="-4818"/>
                    <a:pt x="4858" y="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7" name="Google Shape;107;p9"/>
          <p:cNvSpPr txBox="1"/>
          <p:nvPr/>
        </p:nvSpPr>
        <p:spPr>
          <a:xfrm>
            <a:off x="-14000" y="1756325"/>
            <a:ext cx="3000000" cy="856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6" b="1" dirty="0">
                <a:solidFill>
                  <a:schemeClr val="bg1"/>
                </a:solidFill>
                <a:latin typeface="+mn-lt"/>
                <a:ea typeface="Montserrat"/>
                <a:cs typeface="Montserrat"/>
                <a:sym typeface="Montserrat"/>
              </a:rPr>
              <a:t>Asian financial crisis limited stock gains to 1.32%.</a:t>
            </a:r>
            <a:endParaRPr sz="1456" b="1" dirty="0">
              <a:solidFill>
                <a:schemeClr val="bg1"/>
              </a:solidFill>
              <a:latin typeface="+mn-lt"/>
              <a:ea typeface="Montserrat"/>
              <a:cs typeface="Montserrat"/>
              <a:sym typeface="Montserrat"/>
            </a:endParaRPr>
          </a:p>
        </p:txBody>
      </p:sp>
      <p:sp>
        <p:nvSpPr>
          <p:cNvPr id="108" name="Google Shape;108;p9"/>
          <p:cNvSpPr txBox="1"/>
          <p:nvPr/>
        </p:nvSpPr>
        <p:spPr>
          <a:xfrm>
            <a:off x="1670453" y="2646919"/>
            <a:ext cx="3000000" cy="856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6" b="1" dirty="0">
                <a:solidFill>
                  <a:schemeClr val="bg1"/>
                </a:solidFill>
                <a:latin typeface="+mn-lt"/>
                <a:ea typeface="Montserrat"/>
                <a:cs typeface="Montserrat"/>
                <a:sym typeface="Montserrat"/>
              </a:rPr>
              <a:t>Global financial crisis caused a 24.11% stock decline</a:t>
            </a:r>
            <a:endParaRPr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09" name="Google Shape;109;p9"/>
          <p:cNvSpPr txBox="1"/>
          <p:nvPr/>
        </p:nvSpPr>
        <p:spPr>
          <a:xfrm>
            <a:off x="4505425" y="2749475"/>
            <a:ext cx="3000000" cy="856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6" b="1">
                <a:solidFill>
                  <a:schemeClr val="bg1"/>
                </a:solidFill>
                <a:latin typeface="+mn-lt"/>
                <a:ea typeface="Montserrat"/>
                <a:cs typeface="Montserrat"/>
                <a:sym typeface="Montserrat"/>
              </a:rPr>
              <a:t>Recovery efforts drove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6" b="1">
                <a:solidFill>
                  <a:schemeClr val="bg1"/>
                </a:solidFill>
                <a:latin typeface="+mn-lt"/>
                <a:ea typeface="Montserrat"/>
                <a:cs typeface="Montserrat"/>
                <a:sym typeface="Montserrat"/>
              </a:rPr>
              <a:t>a 30.24% stock increase.</a:t>
            </a:r>
            <a:endParaRPr sz="1456" b="1">
              <a:solidFill>
                <a:schemeClr val="bg1"/>
              </a:solidFill>
              <a:latin typeface="+mn-lt"/>
              <a:ea typeface="Montserrat"/>
              <a:cs typeface="Montserrat"/>
              <a:sym typeface="Montserrat"/>
            </a:endParaRPr>
          </a:p>
        </p:txBody>
      </p:sp>
      <p:sp>
        <p:nvSpPr>
          <p:cNvPr id="110" name="Google Shape;110;p9"/>
          <p:cNvSpPr txBox="1"/>
          <p:nvPr/>
        </p:nvSpPr>
        <p:spPr>
          <a:xfrm>
            <a:off x="7256489" y="1823530"/>
            <a:ext cx="3000000" cy="1192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6" b="1">
                <a:solidFill>
                  <a:schemeClr val="bg1"/>
                </a:solidFill>
                <a:latin typeface="+mn-lt"/>
                <a:ea typeface="Montserrat"/>
                <a:cs typeface="Montserrat"/>
                <a:sym typeface="Montserrat"/>
              </a:rPr>
              <a:t>Pandemic disrupted sales; stock rose 2.44%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6" b="1">
                <a:solidFill>
                  <a:schemeClr val="bg1"/>
                </a:solidFill>
                <a:latin typeface="+mn-lt"/>
                <a:ea typeface="Montserrat"/>
                <a:cs typeface="Montserrat"/>
                <a:sym typeface="Montserrat"/>
              </a:rPr>
              <a:t>due to retail demand.</a:t>
            </a:r>
            <a:endParaRPr lang="en-US" b="1">
              <a:solidFill>
                <a:schemeClr val="bg1"/>
              </a:solidFill>
              <a:latin typeface="+mn-lt"/>
            </a:endParaRPr>
          </a:p>
        </p:txBody>
      </p:sp>
      <p:sp>
        <p:nvSpPr>
          <p:cNvPr id="111" name="Google Shape;111;p9"/>
          <p:cNvSpPr txBox="1"/>
          <p:nvPr/>
        </p:nvSpPr>
        <p:spPr>
          <a:xfrm>
            <a:off x="9709299" y="1229243"/>
            <a:ext cx="2291700" cy="1528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6" b="1">
                <a:solidFill>
                  <a:schemeClr val="bg1"/>
                </a:solidFill>
                <a:latin typeface="+mn-lt"/>
                <a:ea typeface="Montserrat"/>
                <a:cs typeface="Montserrat"/>
                <a:sym typeface="Montserrat"/>
              </a:rPr>
              <a:t>Post-pandemic recovery and innovation led to an 11.40% stock rise.</a:t>
            </a:r>
            <a:endParaRPr b="1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1391C2-13FA-3A77-BD53-742F39045F29}"/>
              </a:ext>
            </a:extLst>
          </p:cNvPr>
          <p:cNvSpPr txBox="1"/>
          <p:nvPr/>
        </p:nvSpPr>
        <p:spPr>
          <a:xfrm>
            <a:off x="179303" y="644468"/>
            <a:ext cx="85460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Events that Impacted Stock Prices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C19F93-F0AB-14B2-8C62-399882154022}"/>
              </a:ext>
            </a:extLst>
          </p:cNvPr>
          <p:cNvSpPr txBox="1"/>
          <p:nvPr/>
        </p:nvSpPr>
        <p:spPr>
          <a:xfrm>
            <a:off x="738344" y="4490495"/>
            <a:ext cx="7308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>
                <a:solidFill>
                  <a:schemeClr val="bg1"/>
                </a:solidFill>
                <a:latin typeface="+mn-lt"/>
                <a:ea typeface="Montserrat"/>
                <a:cs typeface="Montserrat"/>
                <a:sym typeface="Montserrat"/>
              </a:rPr>
              <a:t>1998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9A57A5-EBBD-EB60-74D3-36DCB28C4E54}"/>
              </a:ext>
            </a:extLst>
          </p:cNvPr>
          <p:cNvSpPr txBox="1"/>
          <p:nvPr/>
        </p:nvSpPr>
        <p:spPr>
          <a:xfrm>
            <a:off x="3180843" y="5273619"/>
            <a:ext cx="72102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+mn-lt"/>
                <a:ea typeface="Montserrat"/>
                <a:cs typeface="Montserrat"/>
                <a:sym typeface="Montserrat"/>
              </a:rPr>
              <a:t>2008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A3D6A3-2ED0-D21B-26F0-943EC6ABF018}"/>
              </a:ext>
            </a:extLst>
          </p:cNvPr>
          <p:cNvSpPr txBox="1"/>
          <p:nvPr/>
        </p:nvSpPr>
        <p:spPr>
          <a:xfrm>
            <a:off x="5363502" y="5228997"/>
            <a:ext cx="6120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>
                <a:solidFill>
                  <a:schemeClr val="bg1"/>
                </a:solidFill>
                <a:latin typeface="+mn-lt"/>
                <a:ea typeface="Montserrat"/>
                <a:cs typeface="Montserrat"/>
                <a:sym typeface="Montserrat"/>
              </a:rPr>
              <a:t>2009 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FB1656-858F-6E47-6087-95D0EF681AE8}"/>
              </a:ext>
            </a:extLst>
          </p:cNvPr>
          <p:cNvSpPr txBox="1"/>
          <p:nvPr/>
        </p:nvSpPr>
        <p:spPr>
          <a:xfrm>
            <a:off x="7405235" y="4911005"/>
            <a:ext cx="13129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+mn-lt"/>
                <a:ea typeface="Montserrat"/>
                <a:cs typeface="Montserrat"/>
                <a:sym typeface="Montserrat"/>
              </a:rPr>
              <a:t>2020 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A0DACF-D604-61E3-B3A7-5793D94E4888}"/>
              </a:ext>
            </a:extLst>
          </p:cNvPr>
          <p:cNvSpPr txBox="1"/>
          <p:nvPr/>
        </p:nvSpPr>
        <p:spPr>
          <a:xfrm>
            <a:off x="9783758" y="4529982"/>
            <a:ext cx="893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>
                <a:solidFill>
                  <a:schemeClr val="bg1"/>
                </a:solidFill>
                <a:latin typeface="+mn-lt"/>
                <a:ea typeface="Montserrat"/>
                <a:cs typeface="Montserrat"/>
                <a:sym typeface="Montserrat"/>
              </a:rPr>
              <a:t>2021 </a:t>
            </a:r>
            <a:endParaRPr lang="en-US"/>
          </a:p>
        </p:txBody>
      </p:sp>
      <p:pic>
        <p:nvPicPr>
          <p:cNvPr id="4" name="Picture 3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9F3B0113-B78A-1435-FE9B-35FBFE3A24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1240" y="6203857"/>
            <a:ext cx="1599079" cy="523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97395" y="377061"/>
            <a:ext cx="6356152" cy="11878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666"/>
              </a:lnSpc>
              <a:buNone/>
            </a:pPr>
            <a:r>
              <a:rPr lang="en-US" sz="3600" b="1" dirty="0">
                <a:solidFill>
                  <a:srgbClr val="FAEBEB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Logarithmic Transformation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125" y="1302937"/>
            <a:ext cx="902693" cy="1444328"/>
          </a:xfrm>
          <a:prstGeom prst="rect">
            <a:avLst/>
          </a:prstGeom>
          <a:solidFill>
            <a:schemeClr val="tx1"/>
          </a:solidFill>
          <a:ln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pic>
      <p:sp>
        <p:nvSpPr>
          <p:cNvPr id="5" name="Text 1"/>
          <p:cNvSpPr/>
          <p:nvPr/>
        </p:nvSpPr>
        <p:spPr>
          <a:xfrm>
            <a:off x="7474033" y="1521659"/>
            <a:ext cx="2375594" cy="29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33"/>
              </a:lnSpc>
              <a:buNone/>
            </a:pPr>
            <a:r>
              <a:rPr lang="en-US" sz="1833">
                <a:solidFill>
                  <a:srgbClr val="FFE5E5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Raw Data</a:t>
            </a:r>
            <a:endParaRPr lang="en-US" sz="1833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7456626" y="1998285"/>
            <a:ext cx="5182692" cy="288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250"/>
              </a:lnSpc>
              <a:buNone/>
            </a:pPr>
            <a:r>
              <a:rPr lang="en-US" sz="1417" dirty="0">
                <a:solidFill>
                  <a:srgbClr val="FFE5E5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Original stock prices with varying volatility.</a:t>
            </a:r>
            <a:endParaRPr lang="en-US" sz="141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6125" y="3091704"/>
            <a:ext cx="902693" cy="144432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65182" y="3280568"/>
            <a:ext cx="2840633" cy="29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33"/>
              </a:lnSpc>
              <a:buNone/>
            </a:pPr>
            <a:r>
              <a:rPr lang="en-US" sz="1833">
                <a:solidFill>
                  <a:srgbClr val="FFE5E5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Log Transformation</a:t>
            </a:r>
            <a:endParaRPr lang="en-US" sz="1833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7565182" y="3709662"/>
            <a:ext cx="5182692" cy="288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250"/>
              </a:lnSpc>
              <a:buNone/>
            </a:pPr>
            <a:r>
              <a:rPr lang="en-US" sz="1417">
                <a:solidFill>
                  <a:srgbClr val="FFE5E5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Applied to stabilize variance for better modeling.</a:t>
            </a:r>
            <a:endParaRPr lang="en-US" sz="141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6126" y="4880472"/>
            <a:ext cx="902693" cy="144432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74033" y="4922507"/>
            <a:ext cx="2375594" cy="29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33"/>
              </a:lnSpc>
              <a:buNone/>
            </a:pPr>
            <a:r>
              <a:rPr lang="en-US" sz="1833">
                <a:solidFill>
                  <a:srgbClr val="FFE5E5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Results</a:t>
            </a:r>
            <a:endParaRPr lang="en-US" sz="1833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7456626" y="5324269"/>
            <a:ext cx="5182692" cy="577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250"/>
              </a:lnSpc>
              <a:buNone/>
            </a:pPr>
            <a:r>
              <a:rPr lang="en-US" sz="1417">
                <a:solidFill>
                  <a:srgbClr val="FFE5E5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Clearer trends revealed, preparing data for stationarity analysis.</a:t>
            </a:r>
            <a:endParaRPr lang="en-US" sz="141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2E4CFD-6BB5-E6C8-32BE-B53C98390492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-42" t="7070" r="4527" b="4061"/>
          <a:stretch/>
        </p:blipFill>
        <p:spPr>
          <a:xfrm>
            <a:off x="897396" y="3929622"/>
            <a:ext cx="4534203" cy="255131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AD944A1-1EE6-8172-C9B2-3ABFCA5E6F1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7395" y="1146301"/>
            <a:ext cx="4534204" cy="255131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60815E6-DABB-1724-0C9B-582C87250EF0}"/>
              </a:ext>
            </a:extLst>
          </p:cNvPr>
          <p:cNvSpPr txBox="1"/>
          <p:nvPr/>
        </p:nvSpPr>
        <p:spPr>
          <a:xfrm>
            <a:off x="4527755" y="2747265"/>
            <a:ext cx="769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  <a:latin typeface="Amasis MT Pro Black" panose="020F0502020204030204" pitchFamily="18" charset="0"/>
              </a:rPr>
              <a:t>Before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2AB69EE-3687-D781-D8D1-CC9BA6F186E3}"/>
              </a:ext>
            </a:extLst>
          </p:cNvPr>
          <p:cNvSpPr txBox="1"/>
          <p:nvPr/>
        </p:nvSpPr>
        <p:spPr>
          <a:xfrm>
            <a:off x="4527755" y="5324270"/>
            <a:ext cx="769763" cy="3087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rgbClr val="C00000"/>
                </a:solidFill>
                <a:latin typeface="Amasis MT Pro Black" panose="020F0502020204030204" pitchFamily="18" charset="0"/>
              </a:rPr>
              <a:t>After </a:t>
            </a:r>
          </a:p>
        </p:txBody>
      </p:sp>
      <p:pic>
        <p:nvPicPr>
          <p:cNvPr id="13" name="Picture 12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0A2C17AB-EB20-65A6-A629-1C14B81DC8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91240" y="6203857"/>
            <a:ext cx="1599079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3544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00669" y="792858"/>
            <a:ext cx="6036171" cy="593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666"/>
              </a:lnSpc>
              <a:buNone/>
            </a:pPr>
            <a:r>
              <a:rPr lang="en-US" sz="3708" b="1" dirty="0">
                <a:solidFill>
                  <a:srgbClr val="FAEBEB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Stationarity Analysis</a:t>
            </a:r>
            <a:endParaRPr lang="en-US" sz="3708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889993" y="2098377"/>
            <a:ext cx="25400" cy="3525937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1080394" y="2491879"/>
            <a:ext cx="631924" cy="25400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699592" y="2301478"/>
            <a:ext cx="406202" cy="40620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818853" y="2362002"/>
            <a:ext cx="167581" cy="285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208"/>
              </a:lnSpc>
              <a:buNone/>
            </a:pPr>
            <a:r>
              <a:rPr lang="en-US" sz="2208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208"/>
          </a:p>
        </p:txBody>
      </p:sp>
      <p:sp>
        <p:nvSpPr>
          <p:cNvPr id="8" name="Text 5"/>
          <p:cNvSpPr/>
          <p:nvPr/>
        </p:nvSpPr>
        <p:spPr>
          <a:xfrm>
            <a:off x="1895674" y="2278857"/>
            <a:ext cx="4262239" cy="29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33"/>
              </a:lnSpc>
              <a:buNone/>
            </a:pPr>
            <a:r>
              <a:rPr lang="en-US" sz="1833" dirty="0">
                <a:solidFill>
                  <a:srgbClr val="FFE5E5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Augmented Dickey-Fuller Test</a:t>
            </a:r>
            <a:endParaRPr lang="en-US" sz="183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895674" y="2683966"/>
            <a:ext cx="5092403" cy="288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250"/>
              </a:lnSpc>
              <a:buNone/>
            </a:pPr>
            <a:r>
              <a:rPr lang="en-US" sz="1417" dirty="0">
                <a:solidFill>
                  <a:srgbClr val="FFE5E5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Log Data: p-value = 0.2165 (Non-stationary)</a:t>
            </a:r>
            <a:endParaRPr lang="en-US" sz="141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1080394" y="3727351"/>
            <a:ext cx="631924" cy="25400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699592" y="3536950"/>
            <a:ext cx="406202" cy="40620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783630" y="3597474"/>
            <a:ext cx="238026" cy="285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208"/>
              </a:lnSpc>
              <a:buNone/>
            </a:pPr>
            <a:r>
              <a:rPr lang="en-US" sz="2208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208"/>
          </a:p>
        </p:txBody>
      </p:sp>
      <p:sp>
        <p:nvSpPr>
          <p:cNvPr id="13" name="Text 10"/>
          <p:cNvSpPr/>
          <p:nvPr/>
        </p:nvSpPr>
        <p:spPr>
          <a:xfrm>
            <a:off x="1895673" y="3514329"/>
            <a:ext cx="3446165" cy="29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33"/>
              </a:lnSpc>
              <a:buNone/>
            </a:pPr>
            <a:r>
              <a:rPr lang="en-US" sz="1833" dirty="0">
                <a:solidFill>
                  <a:srgbClr val="FFE5E5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First-Order Differencing</a:t>
            </a:r>
            <a:endParaRPr lang="en-US" sz="183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895674" y="3919438"/>
            <a:ext cx="5092403" cy="288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250"/>
              </a:lnSpc>
              <a:buNone/>
            </a:pPr>
            <a:r>
              <a:rPr lang="en-US" sz="1417" dirty="0">
                <a:solidFill>
                  <a:srgbClr val="FFE5E5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Applied to achieve stationarity</a:t>
            </a:r>
            <a:endParaRPr lang="en-US" sz="141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1080394" y="4962823"/>
            <a:ext cx="631924" cy="25400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699592" y="4772422"/>
            <a:ext cx="406202" cy="40620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777082" y="4832945"/>
            <a:ext cx="251123" cy="285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208"/>
              </a:lnSpc>
              <a:buNone/>
            </a:pPr>
            <a:r>
              <a:rPr lang="en-US" sz="2208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208"/>
          </a:p>
        </p:txBody>
      </p:sp>
      <p:sp>
        <p:nvSpPr>
          <p:cNvPr id="18" name="Text 15"/>
          <p:cNvSpPr/>
          <p:nvPr/>
        </p:nvSpPr>
        <p:spPr>
          <a:xfrm>
            <a:off x="1895674" y="4749800"/>
            <a:ext cx="4163913" cy="29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333"/>
              </a:lnSpc>
              <a:buNone/>
            </a:pPr>
            <a:r>
              <a:rPr lang="en-US" sz="1833" dirty="0">
                <a:solidFill>
                  <a:srgbClr val="FFE5E5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ADF Test on Differenced Data</a:t>
            </a:r>
            <a:endParaRPr lang="en-US" sz="183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895674" y="5154910"/>
            <a:ext cx="5092403" cy="288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250"/>
              </a:lnSpc>
              <a:buNone/>
            </a:pPr>
            <a:r>
              <a:rPr lang="en-US" sz="1417" dirty="0">
                <a:solidFill>
                  <a:srgbClr val="FFE5E5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p-value = 0.01 (Stationary)</a:t>
            </a:r>
            <a:endParaRPr lang="en-US" sz="141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49CD934-9E5B-5D07-0E48-15389F440D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7793" y="1047893"/>
            <a:ext cx="4701678" cy="104775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BBA3F7A-530C-5BA0-8E97-E0C25D0286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7793" y="2283290"/>
            <a:ext cx="4701679" cy="245883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82F2EC0-0E96-9E4E-EDE3-DF20CE20B2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6671" y="4996038"/>
            <a:ext cx="4701679" cy="1103873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5545F0B-90F5-33ED-3EC8-5F3140FEB6D3}"/>
              </a:ext>
            </a:extLst>
          </p:cNvPr>
          <p:cNvSpPr/>
          <p:nvPr/>
        </p:nvSpPr>
        <p:spPr>
          <a:xfrm>
            <a:off x="11045686" y="5537499"/>
            <a:ext cx="370509" cy="240197"/>
          </a:xfrm>
          <a:prstGeom prst="rect">
            <a:avLst/>
          </a:prstGeom>
          <a:noFill/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77FF08A6-32CC-A6BC-FBA5-9084EF021B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91240" y="6170239"/>
            <a:ext cx="1599079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8881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6935" y="739011"/>
            <a:ext cx="6036171" cy="593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0985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970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295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93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4924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85909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66893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47878" algn="l" defTabSz="761970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666"/>
              </a:lnSpc>
              <a:buNone/>
            </a:pPr>
            <a:r>
              <a:rPr lang="en-US" sz="3708" b="1" dirty="0">
                <a:solidFill>
                  <a:schemeClr val="bg1"/>
                </a:solidFill>
                <a:latin typeface="Arial" panose="020B0604020202020204" pitchFamily="34" charset="0"/>
                <a:ea typeface="Dela Gothic One" pitchFamily="34" charset="-122"/>
                <a:cs typeface="Arial" panose="020B0604020202020204" pitchFamily="34" charset="0"/>
              </a:rPr>
              <a:t>Stationarity Analysis</a:t>
            </a:r>
            <a:endParaRPr lang="en-US" sz="3708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8ECD77-1692-61A5-4699-2816926611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935" y="1582449"/>
            <a:ext cx="5195887" cy="314231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6D79AC9-730B-8429-2245-88898A7509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582448"/>
            <a:ext cx="5639847" cy="314231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02731FC-C2C8-1EA9-CACC-4381C45FCDB3}"/>
              </a:ext>
            </a:extLst>
          </p:cNvPr>
          <p:cNvSpPr txBox="1"/>
          <p:nvPr/>
        </p:nvSpPr>
        <p:spPr>
          <a:xfrm>
            <a:off x="616935" y="5599709"/>
            <a:ext cx="11383244" cy="83099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confirms the effectiveness of the first-order differencing in achieving stationarity. </a:t>
            </a:r>
          </a:p>
          <a:p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resulting clearer trends and stationarity in the data allow for more accurate and reliable modeling and analysis</a:t>
            </a:r>
          </a:p>
          <a:p>
            <a:endParaRPr 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10C4907-0404-C2FD-C662-9FF499CF0575}"/>
              </a:ext>
            </a:extLst>
          </p:cNvPr>
          <p:cNvSpPr txBox="1"/>
          <p:nvPr/>
        </p:nvSpPr>
        <p:spPr>
          <a:xfrm>
            <a:off x="1678130" y="4974281"/>
            <a:ext cx="3073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Before Differencing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954A7CA-B7AC-256E-30BB-5FD8EB314974}"/>
              </a:ext>
            </a:extLst>
          </p:cNvPr>
          <p:cNvSpPr txBox="1"/>
          <p:nvPr/>
        </p:nvSpPr>
        <p:spPr>
          <a:xfrm>
            <a:off x="7892578" y="4965306"/>
            <a:ext cx="262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After Differencing</a:t>
            </a:r>
          </a:p>
        </p:txBody>
      </p:sp>
      <p:pic>
        <p:nvPicPr>
          <p:cNvPr id="29" name="Picture 28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67019ED2-9BED-92F7-0AAF-97AB674CF7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91240" y="6170239"/>
            <a:ext cx="1599079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6444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99">
      <a:dk1>
        <a:srgbClr val="000000"/>
      </a:dk1>
      <a:lt1>
        <a:srgbClr val="FFFFFF"/>
      </a:lt1>
      <a:dk2>
        <a:srgbClr val="44546A"/>
      </a:dk2>
      <a:lt2>
        <a:srgbClr val="BF2424"/>
      </a:lt2>
      <a:accent1>
        <a:srgbClr val="9762AA"/>
      </a:accent1>
      <a:accent2>
        <a:srgbClr val="0A9CCD"/>
      </a:accent2>
      <a:accent3>
        <a:srgbClr val="69AA43"/>
      </a:accent3>
      <a:accent4>
        <a:srgbClr val="FBAD4B"/>
      </a:accent4>
      <a:accent5>
        <a:srgbClr val="F25E3D"/>
      </a:accent5>
      <a:accent6>
        <a:srgbClr val="EA5A95"/>
      </a:accent6>
      <a:hlink>
        <a:srgbClr val="BF2424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56eaeb4-55e1-4953-a2e7-9b9abffe58d4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9B526B4081DBE409D2E2BAD8DF2074D" ma:contentTypeVersion="9" ma:contentTypeDescription="Create a new document." ma:contentTypeScope="" ma:versionID="99b2cd89409abe859813d1dda9f8fe12">
  <xsd:schema xmlns:xsd="http://www.w3.org/2001/XMLSchema" xmlns:xs="http://www.w3.org/2001/XMLSchema" xmlns:p="http://schemas.microsoft.com/office/2006/metadata/properties" xmlns:ns3="f56eaeb4-55e1-4953-a2e7-9b9abffe58d4" xmlns:ns4="421d1c1a-54af-4e35-a6e2-cbfdac1f8aed" targetNamespace="http://schemas.microsoft.com/office/2006/metadata/properties" ma:root="true" ma:fieldsID="2715a5ebcc3f5b130390d6be88817e4a" ns3:_="" ns4:_="">
    <xsd:import namespace="f56eaeb4-55e1-4953-a2e7-9b9abffe58d4"/>
    <xsd:import namespace="421d1c1a-54af-4e35-a6e2-cbfdac1f8ae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6eaeb4-55e1-4953-a2e7-9b9abffe58d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1d1c1a-54af-4e35-a6e2-cbfdac1f8ae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4354744-1827-4DB4-BCF8-47AECFC4D654}">
  <ds:schemaRefs>
    <ds:schemaRef ds:uri="421d1c1a-54af-4e35-a6e2-cbfdac1f8aed"/>
    <ds:schemaRef ds:uri="f56eaeb4-55e1-4953-a2e7-9b9abffe58d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AB399AC-9E32-4B13-B3C9-EF913C5C395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CB3E65B-393B-4CB0-A13C-28642CED3AFD}">
  <ds:schemaRefs>
    <ds:schemaRef ds:uri="421d1c1a-54af-4e35-a6e2-cbfdac1f8aed"/>
    <ds:schemaRef ds:uri="f56eaeb4-55e1-4953-a2e7-9b9abffe58d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881</TotalTime>
  <Words>733</Words>
  <Application>Microsoft Office PowerPoint</Application>
  <PresentationFormat>Widescreen</PresentationFormat>
  <Paragraphs>147</Paragraphs>
  <Slides>18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Dela Gothic One</vt:lpstr>
      <vt:lpstr>DM Sans</vt:lpstr>
      <vt:lpstr>Arial</vt:lpstr>
      <vt:lpstr>Calibri</vt:lpstr>
      <vt:lpstr>Amasis MT Pro Black</vt:lpstr>
      <vt:lpstr>Montserrat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SlideEgg</dc:creator>
  <cp:lastModifiedBy>Sakshi Dudhal</cp:lastModifiedBy>
  <cp:revision>139</cp:revision>
  <dcterms:created xsi:type="dcterms:W3CDTF">2023-07-18T07:27:59Z</dcterms:created>
  <dcterms:modified xsi:type="dcterms:W3CDTF">2024-12-02T23:53:44Z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0x010100D9B526B4081DBE409D2E2BAD8DF2074D</vt:lpwstr>
  </property>
</Properties>
</file>